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5" r:id="rId3"/>
    <p:sldId id="326" r:id="rId4"/>
    <p:sldId id="327" r:id="rId5"/>
    <p:sldId id="351" r:id="rId6"/>
    <p:sldId id="352" r:id="rId7"/>
    <p:sldId id="365" r:id="rId8"/>
    <p:sldId id="366" r:id="rId9"/>
    <p:sldId id="367" r:id="rId10"/>
    <p:sldId id="353" r:id="rId11"/>
    <p:sldId id="354" r:id="rId12"/>
    <p:sldId id="355" r:id="rId13"/>
    <p:sldId id="368" r:id="rId14"/>
    <p:sldId id="356" r:id="rId15"/>
    <p:sldId id="373" r:id="rId16"/>
    <p:sldId id="371" r:id="rId17"/>
    <p:sldId id="372" r:id="rId18"/>
    <p:sldId id="380" r:id="rId19"/>
    <p:sldId id="382" r:id="rId20"/>
    <p:sldId id="374" r:id="rId21"/>
    <p:sldId id="378" r:id="rId22"/>
    <p:sldId id="375" r:id="rId23"/>
    <p:sldId id="381" r:id="rId24"/>
    <p:sldId id="358" r:id="rId25"/>
    <p:sldId id="360" r:id="rId26"/>
    <p:sldId id="359" r:id="rId27"/>
    <p:sldId id="370" r:id="rId28"/>
    <p:sldId id="361" r:id="rId29"/>
    <p:sldId id="369" r:id="rId30"/>
    <p:sldId id="362" r:id="rId31"/>
    <p:sldId id="364" r:id="rId32"/>
  </p:sldIdLst>
  <p:sldSz cx="12192000" cy="6858000"/>
  <p:notesSz cx="9144000" cy="6858000"/>
  <p:embeddedFontLst>
    <p:embeddedFont>
      <p:font typeface="Rubik" panose="02000604000000020004" pitchFamily="2" charset="-79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iGDq9OvfxfJXGrVdkO/ld4htDk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4554EC-81D2-4095-BDF8-FCA80870AC78}">
  <a:tblStyle styleId="{FC4554EC-81D2-4095-BDF8-FCA80870AC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69" autoAdjust="0"/>
  </p:normalViewPr>
  <p:slideViewPr>
    <p:cSldViewPr snapToGrid="0">
      <p:cViewPr varScale="1">
        <p:scale>
          <a:sx n="58" d="100"/>
          <a:sy n="58" d="100"/>
        </p:scale>
        <p:origin x="80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82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80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EF9843-A530-02AF-1B54-D9E5CFE61A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90B6E-5E7A-4C70-B29D-90B114240D77}" type="datetimeFigureOut">
              <a:rPr lang="fr-FR" smtClean="0"/>
              <a:t>18/05/2024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8144AB-6C2C-EFCE-C81E-A3A7CD9626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C49B6F-AB66-E417-6E90-112D43E44C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BC7C-8041-4565-9006-3E97D550862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AF7CB31-9D04-129A-F427-9FA933A6E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68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présentation" type="secHead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1"/>
          <p:cNvSpPr txBox="1">
            <a:spLocks noGrp="1"/>
          </p:cNvSpPr>
          <p:nvPr>
            <p:ph type="title"/>
          </p:nvPr>
        </p:nvSpPr>
        <p:spPr>
          <a:xfrm>
            <a:off x="831851" y="1709738"/>
            <a:ext cx="10800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200"/>
              <a:buFont typeface="Rubik"/>
              <a:buNone/>
              <a:defRPr sz="4200" cap="smal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51"/>
          <p:cNvSpPr txBox="1">
            <a:spLocks noGrp="1"/>
          </p:cNvSpPr>
          <p:nvPr>
            <p:ph type="body" idx="1"/>
          </p:nvPr>
        </p:nvSpPr>
        <p:spPr>
          <a:xfrm>
            <a:off x="831851" y="4902200"/>
            <a:ext cx="108000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Google Shape;20;p51"/>
          <p:cNvSpPr txBox="1">
            <a:spLocks noGrp="1"/>
          </p:cNvSpPr>
          <p:nvPr>
            <p:ph type="sldNum" idx="12"/>
          </p:nvPr>
        </p:nvSpPr>
        <p:spPr>
          <a:xfrm>
            <a:off x="8610601" y="6480000"/>
            <a:ext cx="2743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Unique">
  <p:cSld name="Diapo Uniqu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6"/>
          <p:cNvSpPr txBox="1">
            <a:spLocks noGrp="1"/>
          </p:cNvSpPr>
          <p:nvPr>
            <p:ph type="title"/>
          </p:nvPr>
        </p:nvSpPr>
        <p:spPr>
          <a:xfrm>
            <a:off x="1206521" y="414854"/>
            <a:ext cx="10620000" cy="88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200"/>
              <a:buFont typeface="Rubik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56"/>
          <p:cNvSpPr txBox="1">
            <a:spLocks noGrp="1"/>
          </p:cNvSpPr>
          <p:nvPr>
            <p:ph type="sldNum" idx="12"/>
          </p:nvPr>
        </p:nvSpPr>
        <p:spPr>
          <a:xfrm>
            <a:off x="8610599" y="6480000"/>
            <a:ext cx="2743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467360" y="1841500"/>
            <a:ext cx="11359161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4200"/>
              <a:buNone/>
              <a:defRPr sz="4200" cap="smal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1206521" y="414854"/>
            <a:ext cx="10147278" cy="88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200"/>
              <a:buFont typeface="Rubik"/>
              <a:buNone/>
              <a:defRPr sz="4200" b="0" i="0" u="none" strike="noStrike" cap="small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516000" y="2068559"/>
            <a:ext cx="111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497D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50"/>
          <p:cNvSpPr txBox="1"/>
          <p:nvPr/>
        </p:nvSpPr>
        <p:spPr>
          <a:xfrm>
            <a:off x="838201" y="6480002"/>
            <a:ext cx="6590212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Fédération Française de Poker Associatif – Information sur la législation - 2024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22" y="365127"/>
            <a:ext cx="1073172" cy="933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50"/>
          <p:cNvCxnSpPr/>
          <p:nvPr/>
        </p:nvCxnSpPr>
        <p:spPr>
          <a:xfrm>
            <a:off x="690880" y="1389759"/>
            <a:ext cx="11501120" cy="0"/>
          </a:xfrm>
          <a:prstGeom prst="straightConnector1">
            <a:avLst/>
          </a:prstGeom>
          <a:noFill/>
          <a:ln w="15875" cap="flat" cmpd="sng">
            <a:solidFill>
              <a:schemeClr val="accent1">
                <a:alpha val="68627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831850" y="1709742"/>
            <a:ext cx="10800000" cy="77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/>
            <a:r>
              <a:rPr lang="fr-FR" dirty="0"/>
              <a:t>Fédération Française de Poker Associatif</a:t>
            </a:r>
          </a:p>
        </p:txBody>
      </p:sp>
      <p:sp>
        <p:nvSpPr>
          <p:cNvPr id="52" name="Google Shape;52;p1"/>
          <p:cNvSpPr txBox="1">
            <a:spLocks noGrp="1"/>
          </p:cNvSpPr>
          <p:nvPr>
            <p:ph type="body" idx="1"/>
          </p:nvPr>
        </p:nvSpPr>
        <p:spPr>
          <a:xfrm>
            <a:off x="831850" y="2483073"/>
            <a:ext cx="10800000" cy="36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endParaRPr lang="fr-FR" dirty="0"/>
          </a:p>
          <a:p>
            <a:pPr marL="0" indent="0">
              <a:spcBef>
                <a:spcPts val="0"/>
              </a:spcBef>
            </a:pPr>
            <a:endParaRPr lang="fr-FR" dirty="0"/>
          </a:p>
          <a:p>
            <a:pPr marL="0" indent="0">
              <a:spcBef>
                <a:spcPts val="0"/>
              </a:spcBef>
            </a:pPr>
            <a:endParaRPr lang="fr-FR" dirty="0"/>
          </a:p>
          <a:p>
            <a:pPr marL="0" indent="0" algn="ctr">
              <a:spcBef>
                <a:spcPts val="0"/>
              </a:spcBef>
            </a:pPr>
            <a:r>
              <a:rPr lang="fr-FR" sz="3200" dirty="0"/>
              <a:t>La législation &amp; le poker associatif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9A35D5-93AC-8B48-2337-70937BFA9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07F5E-8149-DA99-2681-9A6D0595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indent="-742950">
              <a:buFont typeface="+mj-lt"/>
              <a:buAutoNum type="arabicPeriod" startAt="2"/>
            </a:pPr>
            <a:r>
              <a:rPr lang="fr-FR" dirty="0"/>
              <a:t>Quelques légendes urbaines</a:t>
            </a:r>
          </a:p>
        </p:txBody>
      </p:sp>
    </p:spTree>
    <p:extLst>
      <p:ext uri="{BB962C8B-B14F-4D97-AF65-F5344CB8AC3E}">
        <p14:creationId xmlns:p14="http://schemas.microsoft.com/office/powerpoint/2010/main" val="295386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Quelques légendes urbaines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n’est réservé qu’aux membres donc ce n’est pas public ;</a:t>
            </a:r>
          </a:p>
          <a:p>
            <a:pPr marL="625475" lvl="2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n’utilise pas l’argent des cotisations pour les lots ;</a:t>
            </a:r>
          </a:p>
          <a:p>
            <a:pPr marL="625475" lvl="2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tournoi est gratuit, c’est le repas qui est payant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625475" lvl="2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Droit d’entrée obligatoire mais avec une adhésion découverte / mensuelle incluse ;</a:t>
            </a: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droit d’entrée, mais don obligatoire à une association caritative.</a:t>
            </a:r>
          </a:p>
          <a:p>
            <a:pPr marL="625475" algn="just"/>
            <a:endParaRPr lang="fr-FR" sz="1800" u="sng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4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Quelques légendes urbaines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-67377" y="3330341"/>
            <a:ext cx="11826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algn="ctr"/>
            <a:r>
              <a:rPr lang="fr-FR" sz="32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Toutes ces affirmations sont bien évidemment 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incorrectes</a:t>
            </a:r>
            <a:r>
              <a:rPr lang="fr-FR" sz="32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3174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Quelques légendes urbaines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réservé qu’aux membres donc ce n’est pas public</a:t>
            </a:r>
          </a:p>
          <a:p>
            <a:pPr marL="968375" lvl="2" indent="-342900" algn="just"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 membres sont considérés comme du public</a:t>
            </a:r>
          </a:p>
          <a:p>
            <a:pPr marL="968375" lvl="2" indent="-342900" algn="just">
              <a:buFont typeface="Wingdings" panose="05000000000000000000" pitchFamily="2" charset="2"/>
              <a:buChar char="à"/>
            </a:pP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n’utilise pas l’argent des cotisations pour les lots</a:t>
            </a:r>
          </a:p>
          <a:p>
            <a:pPr marL="968375" lvl="2" indent="-342900" algn="just"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Il n’existe aucune corrélation entre sacrifice financier &amp; espérance de gain</a:t>
            </a:r>
          </a:p>
          <a:p>
            <a:pPr marL="968375" lvl="2" indent="-342900" algn="just">
              <a:buFont typeface="Wingdings" panose="05000000000000000000" pitchFamily="2" charset="2"/>
              <a:buChar char="à"/>
            </a:pP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tournoi est gratuit, c’est le repas qui est obligatoire et payant</a:t>
            </a:r>
          </a:p>
          <a:p>
            <a:pPr marL="968375" lvl="2" indent="-342900" algn="just"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Sacrifice financier indirect : on paye le repas pour participer au tournoi</a:t>
            </a:r>
          </a:p>
          <a:p>
            <a:pPr marL="968375" lvl="2" indent="-342900" algn="just">
              <a:buFont typeface="Wingdings" panose="05000000000000000000" pitchFamily="2" charset="2"/>
              <a:buChar char="à"/>
            </a:pP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Droit d’entrée obligatoire mais avec une adhésion découverte / mensuelle incluse</a:t>
            </a:r>
          </a:p>
          <a:p>
            <a:pPr marL="968375" lvl="2" indent="-342900" algn="just"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Sacrifice financier direct (peu importe l’adhésion comprise ou non)</a:t>
            </a:r>
          </a:p>
          <a:p>
            <a:pPr marL="968375" lvl="2" indent="-342900" algn="just">
              <a:buFont typeface="Wingdings" panose="05000000000000000000" pitchFamily="2" charset="2"/>
              <a:buChar char="à"/>
            </a:pP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droit d’entrée, mais don obligatoire à une association caritative</a:t>
            </a:r>
          </a:p>
          <a:p>
            <a:pPr marL="625475" lvl="2" algn="just"/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Sacrifice financier indirect : on fait un don pour participer au tournoi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endParaRPr lang="fr-FR" sz="1800" u="sng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7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9A35D5-93AC-8B48-2337-70937BFA9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07F5E-8149-DA99-2681-9A6D0595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indent="-742950">
              <a:buFont typeface="+mj-lt"/>
              <a:buAutoNum type="arabicPeriod" startAt="3"/>
            </a:pPr>
            <a:r>
              <a:rPr lang="fr-FR" dirty="0"/>
              <a:t>Comment être dans les règles</a:t>
            </a:r>
          </a:p>
        </p:txBody>
      </p:sp>
    </p:spTree>
    <p:extLst>
      <p:ext uri="{BB962C8B-B14F-4D97-AF65-F5344CB8AC3E}">
        <p14:creationId xmlns:p14="http://schemas.microsoft.com/office/powerpoint/2010/main" val="271030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Comment être dans les règles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3105834"/>
            <a:ext cx="1182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algn="ctr"/>
            <a:r>
              <a:rPr lang="fr-FR" sz="36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suffit de faire </a:t>
            </a:r>
            <a:r>
              <a:rPr lang="fr-FR" sz="36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sauter</a:t>
            </a:r>
            <a:r>
              <a:rPr lang="fr-FR" sz="36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l’un des quatre </a:t>
            </a:r>
            <a:r>
              <a:rPr lang="fr-FR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critères</a:t>
            </a:r>
            <a:r>
              <a:rPr lang="fr-FR" sz="36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22565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9A35D5-93AC-8B48-2337-70937BFA9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07F5E-8149-DA99-2681-9A6D0595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indent="-742950">
              <a:buFont typeface="+mj-lt"/>
              <a:buAutoNum type="alphaLcPeriod"/>
            </a:pPr>
            <a:r>
              <a:rPr lang="fr-FR" dirty="0"/>
              <a:t>Généralités</a:t>
            </a:r>
          </a:p>
        </p:txBody>
      </p:sp>
    </p:spTree>
    <p:extLst>
      <p:ext uri="{BB962C8B-B14F-4D97-AF65-F5344CB8AC3E}">
        <p14:creationId xmlns:p14="http://schemas.microsoft.com/office/powerpoint/2010/main" val="152474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Comment être dans les règles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Impossible d’agir sur le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 de hasard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poker est un jeu contenant du hasard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;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Impossible d’agir sur le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caractère publique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membres en font partie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;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peut agir sur l’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espérance de gain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25475" algn="just"/>
            <a:endParaRPr lang="fr-FR" sz="11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0813" lvl="3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rien faire gagner ;</a:t>
            </a:r>
          </a:p>
          <a:p>
            <a:pPr marL="1420813" lvl="3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gagner la même chose pour tout le monde ;</a:t>
            </a:r>
          </a:p>
          <a:p>
            <a:pPr marL="1420813" lvl="3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gagner une coupe, un diplôme, ou une médaille (titre honorifique).</a:t>
            </a:r>
          </a:p>
          <a:p>
            <a:pPr marL="1077913" lvl="3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peut agir sur le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sacrifice financier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25475" algn="just"/>
            <a:endParaRPr lang="fr-FR" sz="11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0813" lvl="3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Adhésion / droit d’entrée gratuits ;</a:t>
            </a:r>
          </a:p>
          <a:p>
            <a:pPr marL="1420813" lvl="3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Dons faits par les membres (ou non d’ailleurs) ;</a:t>
            </a:r>
          </a:p>
          <a:p>
            <a:pPr marL="1420813" lvl="3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Proposer la gratuité.</a:t>
            </a:r>
          </a:p>
        </p:txBody>
      </p:sp>
    </p:spTree>
    <p:extLst>
      <p:ext uri="{BB962C8B-B14F-4D97-AF65-F5344CB8AC3E}">
        <p14:creationId xmlns:p14="http://schemas.microsoft.com/office/powerpoint/2010/main" val="30938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9A35D5-93AC-8B48-2337-70937BFA9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07F5E-8149-DA99-2681-9A6D0595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indent="-742950">
              <a:buFont typeface="+mj-lt"/>
              <a:buAutoNum type="alphaLcPeriod" startAt="2"/>
            </a:pPr>
            <a:r>
              <a:rPr lang="fr-FR" dirty="0"/>
              <a:t>Sacrifice financier</a:t>
            </a:r>
          </a:p>
        </p:txBody>
      </p:sp>
    </p:spTree>
    <p:extLst>
      <p:ext uri="{BB962C8B-B14F-4D97-AF65-F5344CB8AC3E}">
        <p14:creationId xmlns:p14="http://schemas.microsoft.com/office/powerpoint/2010/main" val="422949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Comment être dans les règles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est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impératif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qu’une voie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gratuite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strictement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équivalente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une voie payante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existe.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joueur qui ne paye / donne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doit avoir les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mêmes droits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qu’un joueur qui paye / donne ;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joueur qui ne paye / donne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doit être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traité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même manière qu’un joueur qui paye / donne (pas de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dénigrement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;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adhésion recommandée : adhésion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annuelle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adhésion 100 % Online qui peut être strictement payante ;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montant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l’adhésion / droit d’entrée / don n’est qu’un montant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recommandé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Possibilité pour le joueur de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payer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donner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ou – du montant recommandé.</a:t>
            </a:r>
          </a:p>
          <a:p>
            <a:pPr marL="625475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625475" algn="just"/>
            <a:r>
              <a:rPr lang="fr-FR" sz="2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 qu’il ne faut pas faire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:</a:t>
            </a:r>
          </a:p>
          <a:p>
            <a:pPr marL="968375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 joueur qui ne paye pas l’adhésion ou qui ne fait pas de don n’a pas accès aux mêmes championnats qu’un joueur qui paye / donne ;</a:t>
            </a:r>
          </a:p>
          <a:p>
            <a:pPr marL="968375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 joueur qui ne paye pas le droit d’entrée d’un tournoi ou qui ne fait pas de don n’a pas le même stack de départ qu’un joueur qui paye / donne.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5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11F00-BB0B-6198-3CBB-B4C9C3FC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des matières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A24543-8C29-988A-9E82-D62318CDB4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2D5915-00CE-26A5-259B-68485A02C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361" y="1537139"/>
            <a:ext cx="11359160" cy="4516820"/>
          </a:xfrm>
        </p:spPr>
        <p:txBody>
          <a:bodyPr/>
          <a:lstStyle/>
          <a:p>
            <a:pPr marL="971550" indent="-742950">
              <a:buFont typeface="+mj-lt"/>
              <a:buAutoNum type="arabicPeriod"/>
            </a:pPr>
            <a:r>
              <a:rPr lang="fr-FR" dirty="0"/>
              <a:t>Ce que dit la législation</a:t>
            </a:r>
          </a:p>
          <a:p>
            <a:pPr marL="971550" indent="-742950">
              <a:buFont typeface="+mj-lt"/>
              <a:buAutoNum type="arabicPeriod"/>
            </a:pPr>
            <a:r>
              <a:rPr lang="fr-FR" dirty="0"/>
              <a:t>Quelques légendes urbaines</a:t>
            </a:r>
          </a:p>
          <a:p>
            <a:pPr marL="971550" indent="-742950">
              <a:buFont typeface="+mj-lt"/>
              <a:buAutoNum type="arabicPeriod"/>
            </a:pPr>
            <a:r>
              <a:rPr lang="fr-FR" dirty="0"/>
              <a:t>Comment être dans les règles</a:t>
            </a:r>
          </a:p>
          <a:p>
            <a:pPr marL="1428750" lvl="1" indent="-742950">
              <a:buFont typeface="+mj-lt"/>
              <a:buAutoNum type="alphaL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Généralités</a:t>
            </a:r>
          </a:p>
          <a:p>
            <a:pPr marL="1428750" lvl="1" indent="-742950">
              <a:buFont typeface="+mj-lt"/>
              <a:buAutoNum type="alphaL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Sacrifice financier</a:t>
            </a:r>
          </a:p>
          <a:p>
            <a:pPr marL="1428750" lvl="1" indent="-742950">
              <a:buFont typeface="+mj-lt"/>
              <a:buAutoNum type="alphaL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Dons</a:t>
            </a:r>
          </a:p>
          <a:p>
            <a:pPr marL="1428750" lvl="1" indent="-742950">
              <a:buFont typeface="+mj-lt"/>
              <a:buAutoNum type="alphaL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Gratuité</a:t>
            </a:r>
          </a:p>
          <a:p>
            <a:pPr marL="971550" indent="-742950">
              <a:buFont typeface="+mj-lt"/>
              <a:buAutoNum type="arabicPeriod"/>
            </a:pPr>
            <a:r>
              <a:rPr lang="fr-FR" dirty="0"/>
              <a:t>Cas pratique : Paname </a:t>
            </a:r>
            <a:r>
              <a:rPr lang="fr-FR" dirty="0" err="1"/>
              <a:t>Deepstack</a:t>
            </a:r>
            <a:r>
              <a:rPr lang="fr-FR" dirty="0"/>
              <a:t> Open</a:t>
            </a:r>
          </a:p>
          <a:p>
            <a:pPr marL="971550" indent="-742950">
              <a:buFont typeface="+mj-lt"/>
              <a:buAutoNum type="arabicPeriod"/>
            </a:pPr>
            <a:r>
              <a:rPr lang="fr-FR" dirty="0"/>
              <a:t>Questions / Commentaires</a:t>
            </a:r>
          </a:p>
        </p:txBody>
      </p:sp>
    </p:spTree>
    <p:extLst>
      <p:ext uri="{BB962C8B-B14F-4D97-AF65-F5344CB8AC3E}">
        <p14:creationId xmlns:p14="http://schemas.microsoft.com/office/powerpoint/2010/main" val="2901523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9A35D5-93AC-8B48-2337-70937BFA9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07F5E-8149-DA99-2681-9A6D0595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indent="-742950">
              <a:buFont typeface="+mj-lt"/>
              <a:buAutoNum type="alphaLcPeriod" startAt="3"/>
            </a:pPr>
            <a:r>
              <a:rPr lang="fr-FR" dirty="0"/>
              <a:t>Dons</a:t>
            </a:r>
          </a:p>
        </p:txBody>
      </p:sp>
    </p:spTree>
    <p:extLst>
      <p:ext uri="{BB962C8B-B14F-4D97-AF65-F5344CB8AC3E}">
        <p14:creationId xmlns:p14="http://schemas.microsoft.com/office/powerpoint/2010/main" val="3154353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Comment être dans les règles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algn="just"/>
            <a:r>
              <a:rPr lang="fr-FR" sz="2000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d'abandonner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gratuitement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(donner) à quelqu'un la propriété ou la jouissance de quelque chose</a:t>
            </a:r>
          </a:p>
          <a:p>
            <a:pPr marL="625475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définition, un don n’est pas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obligatoire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il est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volontaire ;</a:t>
            </a:r>
          </a:p>
          <a:p>
            <a:pPr marL="968375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est possible de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suggérer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faire un don (fixe ou non) ;</a:t>
            </a:r>
          </a:p>
          <a:p>
            <a:pPr marL="968375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don à un club de poker n’est pas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déductible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impôts.</a:t>
            </a:r>
          </a:p>
          <a:p>
            <a:pPr marL="968375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2000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Exemples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968375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Adhésion gratuite mais don de 20 € recommandé ;</a:t>
            </a:r>
          </a:p>
          <a:p>
            <a:pPr marL="968375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Tournoi gratuit mais don libre recommandé.</a:t>
            </a:r>
          </a:p>
          <a:p>
            <a:pPr marL="968375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2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Contre-exemple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968375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Tournoi gratuit avec don de 10 € obligatoire.</a:t>
            </a:r>
          </a:p>
          <a:p>
            <a:pPr marL="968375" indent="-342900" algn="just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endParaRPr lang="fr-FR" sz="2000" b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4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9A35D5-93AC-8B48-2337-70937BFA9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07F5E-8149-DA99-2681-9A6D0595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indent="-742950">
              <a:buFont typeface="+mj-lt"/>
              <a:buAutoNum type="alphaLcPeriod" startAt="4"/>
            </a:pPr>
            <a:r>
              <a:rPr lang="fr-FR" dirty="0"/>
              <a:t>Gratuité</a:t>
            </a:r>
          </a:p>
          <a:p>
            <a:pPr marL="228600" indent="0"/>
            <a:r>
              <a:rPr lang="fr-FR" sz="1600" dirty="0"/>
              <a:t>(ou paiement non-obligatoire)</a:t>
            </a:r>
          </a:p>
        </p:txBody>
      </p:sp>
    </p:spTree>
    <p:extLst>
      <p:ext uri="{BB962C8B-B14F-4D97-AF65-F5344CB8AC3E}">
        <p14:creationId xmlns:p14="http://schemas.microsoft.com/office/powerpoint/2010/main" val="370209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Comment être dans les règles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suggère un montant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n’est pas obligatoire.</a:t>
            </a:r>
          </a:p>
          <a:p>
            <a:pPr marL="625475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2000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Exemples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Adhésion au club de 50€ non-obligatoire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le joueur paye 50 € ;</a:t>
            </a: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Droit d’entrée au tournoi de 20 € non-obligatoire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le joueur ne paye rien ;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Droit d’entrée au tournoi de 50 € non-obligatoire  le joueur paye 20 €.</a:t>
            </a:r>
          </a:p>
          <a:p>
            <a:pPr marL="911225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625475" algn="just"/>
            <a:r>
              <a:rPr lang="fr-FR" sz="2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Contre-exemples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: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Adhésion au club de 50€ obligatoire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;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Droit d’entrée au tournoi de 20€ obligatoire.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68375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25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9A35D5-93AC-8B48-2337-70937BFA9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07F5E-8149-DA99-2681-9A6D0595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indent="-742950" algn="ctr">
              <a:buFont typeface="+mj-lt"/>
              <a:buAutoNum type="arabicPeriod" startAt="4"/>
            </a:pPr>
            <a:r>
              <a:rPr lang="fr-FR" dirty="0"/>
              <a:t>Cas pratique : Paname </a:t>
            </a:r>
            <a:r>
              <a:rPr lang="fr-FR" dirty="0" err="1"/>
              <a:t>Deepstack</a:t>
            </a:r>
            <a:r>
              <a:rPr lang="fr-FR" dirty="0"/>
              <a:t> Open</a:t>
            </a:r>
          </a:p>
          <a:p>
            <a:pPr marL="228600" indent="0" algn="ctr"/>
            <a:r>
              <a:rPr lang="fr-FR" sz="1400" dirty="0"/>
              <a:t>(un exemple parmi tant d’autres)</a:t>
            </a:r>
          </a:p>
        </p:txBody>
      </p:sp>
    </p:spTree>
    <p:extLst>
      <p:ext uri="{BB962C8B-B14F-4D97-AF65-F5344CB8AC3E}">
        <p14:creationId xmlns:p14="http://schemas.microsoft.com/office/powerpoint/2010/main" val="1065780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B5DCB5-E430-34F4-A7DE-3231AD7EB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0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50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Cas pratique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Tournoi à 50 € ;</a:t>
            </a:r>
          </a:p>
          <a:p>
            <a:pPr marL="625475" lvl="2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Ouvert aux membres du club et à la cooptation uniquement ;</a:t>
            </a:r>
          </a:p>
          <a:p>
            <a:pPr marL="625475" lvl="2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Utilisation de Hello Asso pour la billetterie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625475" lvl="2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Droit d’entrée non-obligatoire ;</a:t>
            </a: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000" i="1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prizepool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dépend du nombre de droits d’entrée et non pas du nombre de joueurs.</a:t>
            </a:r>
          </a:p>
          <a:p>
            <a:pPr marL="625475" algn="just"/>
            <a:endParaRPr lang="fr-FR" sz="1800" u="sng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64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Cas pratique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1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 joueur non-membre remplit un formulaire de cooptation avec les informations requises, notamment quelle personne ou quel club l’a coopté ;</a:t>
            </a:r>
          </a:p>
          <a:p>
            <a:pPr marL="625475" lvl="2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2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Vérification des informations et envoi de confirmation au joueur ainsi que le lien pour s’inscrire ;</a:t>
            </a: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3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 joueur s’inscrit sur la plate-forme (Hello Asso) et paye éventuellement son droit d’entrée non-obligatoire ;</a:t>
            </a: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4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 joueur est définitivement inscrit et peut participer au tournoi</a:t>
            </a: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2" algn="just"/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noter qu’un membre du club a directement accès à la plate-forme pour s’inscrire, sans passer par le formulaire de cooptation.</a:t>
            </a:r>
          </a:p>
        </p:txBody>
      </p:sp>
    </p:spTree>
    <p:extLst>
      <p:ext uri="{BB962C8B-B14F-4D97-AF65-F5344CB8AC3E}">
        <p14:creationId xmlns:p14="http://schemas.microsoft.com/office/powerpoint/2010/main" val="1326841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Cas pratique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AFEAB8-A7F9-10D0-604C-EA4A443A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20" y="1463040"/>
            <a:ext cx="5724480" cy="50169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9573B5-588C-F1F1-6FF1-3B5F7A75D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417" y="1463040"/>
            <a:ext cx="5421104" cy="50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4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Cas pratique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28833C-AAB2-A449-8CC7-60D44429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1647130"/>
            <a:ext cx="62769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0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9A35D5-93AC-8B48-2337-70937BFA9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07F5E-8149-DA99-2681-9A6D0595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indent="-742950">
              <a:buAutoNum type="arabicPeriod"/>
            </a:pPr>
            <a:r>
              <a:rPr lang="fr-FR" dirty="0"/>
              <a:t>Ce que dit la législation</a:t>
            </a:r>
          </a:p>
        </p:txBody>
      </p:sp>
    </p:spTree>
    <p:extLst>
      <p:ext uri="{BB962C8B-B14F-4D97-AF65-F5344CB8AC3E}">
        <p14:creationId xmlns:p14="http://schemas.microsoft.com/office/powerpoint/2010/main" val="2242222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Cas pratique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BAB403-F336-707A-313E-B628ED9F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84" y="1415710"/>
            <a:ext cx="7079031" cy="50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0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Cas pratique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3E0787-82F5-8148-CE5D-8F775A78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1928812"/>
            <a:ext cx="82200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4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Ce que dit la législation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algn="just"/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 réserve des dispositions de l'article L. 320-6, les jeux d'argent et de hasard sont prohibés.</a:t>
            </a:r>
          </a:p>
          <a:p>
            <a:pPr marL="625475" algn="just"/>
            <a:endParaRPr lang="fr-FR" sz="11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réputés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jeux d'argent et de hasard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interdits comme tels toutes opérations offertes au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sous quelque dénomination que ce soit, pour faire naître l'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espérance d'un gain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serait dû, même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partiellement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au hasard et pour lesquelles un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sacrifice financier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exigé de la part des participants.</a:t>
            </a:r>
          </a:p>
          <a:p>
            <a:pPr marL="625475" algn="just"/>
            <a:endParaRPr lang="fr-FR" sz="11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Cette interdiction recouvre les jeux dont le fonctionnement repose sur le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savoir-faire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joueurs.</a:t>
            </a:r>
          </a:p>
          <a:p>
            <a:pPr marL="625475" algn="just"/>
            <a:endParaRPr lang="fr-FR" sz="11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sacrifice financier est établi dans les cas où une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financière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exigée de la part des participants, même si un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remboursement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ultérieur est rendu possible par le règlement du jeu.</a:t>
            </a:r>
          </a:p>
          <a:p>
            <a:pPr marL="625475" algn="just"/>
            <a:endParaRPr lang="fr-FR" sz="11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1800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 L. 320-1 du Code de la sécurité intérieure (legifrance.gouv.fr)</a:t>
            </a:r>
          </a:p>
        </p:txBody>
      </p:sp>
    </p:spTree>
    <p:extLst>
      <p:ext uri="{BB962C8B-B14F-4D97-AF65-F5344CB8AC3E}">
        <p14:creationId xmlns:p14="http://schemas.microsoft.com/office/powerpoint/2010/main" val="254401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Ce que dit la législation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algn="just"/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préjudice des opérations autorisées en application de l'article L. 320-6, le fait d'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accomplir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de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accomplir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opérations de jeux d'argent et de hasard en violation de l'article L. 320-1 est puni de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trois ans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d'emprisonnement et de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90 000 euros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d'amende. Ces peines sont portées à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 ans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d'emprisonnement et à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euros d'amende lorsque l'infraction est commise en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bande organisée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25475" algn="just"/>
            <a:endParaRPr lang="fr-FR" sz="11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1800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 L. 324-1 du Code de la sécurité intérieure (legifrance.gouv.fr)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C5077E6-5D02-6F86-DB1D-BA68B63047A1}"/>
              </a:ext>
            </a:extLst>
          </p:cNvPr>
          <p:cNvSpPr txBox="1"/>
          <p:nvPr/>
        </p:nvSpPr>
        <p:spPr>
          <a:xfrm>
            <a:off x="-1" y="4101461"/>
            <a:ext cx="118265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algn="just"/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dérogation aux articles L. 320-1 et L. 324-3, peuvent être autorisés :</a:t>
            </a:r>
          </a:p>
          <a:p>
            <a:pPr marL="625475" algn="just"/>
            <a:endParaRPr lang="fr-FR" sz="11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1°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L'exploitation par les casinos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jeux d'argent et de hasard, conformément aux dispositions du chapitre 1er du présent titre ;</a:t>
            </a:r>
          </a:p>
          <a:p>
            <a:pPr marL="625475" algn="just"/>
            <a:endParaRPr lang="fr-FR" sz="11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2° L'exploitation des jeux d'argent et de hasard mentionnés aux articles L. 322-3, L. 322-4 et L. 322-5 par des personnes </a:t>
            </a:r>
            <a:r>
              <a:rPr lang="fr-FR" sz="20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opérateurs de jeux </a:t>
            </a:r>
            <a:r>
              <a:rPr lang="fr-FR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;[…]</a:t>
            </a:r>
          </a:p>
          <a:p>
            <a:pPr marL="625475" algn="just"/>
            <a:endParaRPr lang="fr-FR" sz="11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algn="just"/>
            <a:r>
              <a:rPr lang="fr-FR" sz="1800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 L. 320-6 du Code de la sécurité intérieure (legifrance.gouv.fr)</a:t>
            </a:r>
          </a:p>
        </p:txBody>
      </p:sp>
    </p:spTree>
    <p:extLst>
      <p:ext uri="{BB962C8B-B14F-4D97-AF65-F5344CB8AC3E}">
        <p14:creationId xmlns:p14="http://schemas.microsoft.com/office/powerpoint/2010/main" val="294251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Ce que dit la législation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algn="just"/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Autrement dit, l’activité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illicite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tenue de maison de jeux d’argent et de hasard est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caractérisée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 la réunion de l’ensemble des ces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quatre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points :</a:t>
            </a:r>
          </a:p>
          <a:p>
            <a:pPr marL="625475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Jouer à un jeu qui contient, même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partiellement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du hasard, même si le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savoir-faire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joueurs prédomine ;</a:t>
            </a:r>
          </a:p>
          <a:p>
            <a:pPr marL="625475" lvl="2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Proposer une offre au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625475" lvl="2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naître une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espérance de gain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625475" lvl="2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Exiger un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sacrifice financier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25475" algn="just"/>
            <a:endParaRPr lang="fr-FR" sz="1800" u="sng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2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Ce que dit la législation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Jouer à un jeu qui contient, même partiellement, du hasard, même si le savoir-faire des joueurs prédomine</a:t>
            </a: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2" algn="just"/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du moment où le jeu est le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poker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que ce jeu contient partiellement du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hasard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 critère existe de fait. Même si certains défendent l’idée que le poker est un jeu où on peut / doit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exploiter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ses adversaires, la définition des jeux d’argent et de hasard couvre cet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argument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parlant du « savoir-faire des joueurs ».</a:t>
            </a:r>
          </a:p>
          <a:p>
            <a:pPr marL="625475" lvl="2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Proposer une offre au public</a:t>
            </a: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2" algn="just"/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France, la définition du cercle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privé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 la suivante : toute personne appartenant à la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aux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amis d’enfance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De fait, que ce soit un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tournoi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une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adhésion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c’est ouvert au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77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Ce que dit la législation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naître une espérance de gain</a:t>
            </a: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2" algn="just"/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France, l’espérance de gain est considérée dès le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premier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euro gagné. Les seules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exceptions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sont :</a:t>
            </a:r>
          </a:p>
          <a:p>
            <a:pPr marL="625475" lvl="2" algn="just"/>
            <a:endParaRPr lang="fr-FR" sz="11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8" indent="465138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coupes ;</a:t>
            </a:r>
          </a:p>
          <a:p>
            <a:pPr marL="968375" lvl="8" indent="465138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médailles ;</a:t>
            </a:r>
          </a:p>
          <a:p>
            <a:pPr marL="968375" lvl="8" indent="465138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diplômes.</a:t>
            </a:r>
          </a:p>
          <a:p>
            <a:pPr marL="625475" lvl="2" algn="just"/>
            <a:endParaRPr lang="fr-FR" sz="11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2" algn="just"/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Même si les clubs de poker offrent à leurs membres des tickets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nominatifs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utilisables uniquement dans des établissements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agréés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ces tickets sont considérés comme une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espérance de gain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25475" lvl="2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2" algn="just"/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noter que même si l’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intégralité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lots était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offerte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l’association (par exemple un sponsor qui offre des packages), cela serait quand même considéré comme une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espérance de gain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24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AB5AF-C5B9-927E-C08C-977C64DD7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77F6E-50B8-38F2-10A1-08B51155DBD6}"/>
              </a:ext>
            </a:extLst>
          </p:cNvPr>
          <p:cNvSpPr txBox="1"/>
          <p:nvPr/>
        </p:nvSpPr>
        <p:spPr>
          <a:xfrm>
            <a:off x="1376413" y="693023"/>
            <a:ext cx="104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Ce que dit la législation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6F3F0-CA44-77AF-7140-D1FE7F50E25C}"/>
              </a:ext>
            </a:extLst>
          </p:cNvPr>
          <p:cNvSpPr txBox="1"/>
          <p:nvPr/>
        </p:nvSpPr>
        <p:spPr>
          <a:xfrm>
            <a:off x="0" y="1722922"/>
            <a:ext cx="118265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Exiger un sacrifice financier</a:t>
            </a: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2" algn="just"/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droit d’entrée 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accéder à un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tournoi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 un sacrifice financier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(on paye pour gagner quelque chose).</a:t>
            </a:r>
          </a:p>
          <a:p>
            <a:pPr marL="625475" lvl="2" algn="just"/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2" algn="just"/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adhésion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jouer dans un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avoir accès à différents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championnats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 un sacrifice financier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indirect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(on paye pour accéder à des compétitions et gagner quelque chose).</a:t>
            </a:r>
          </a:p>
          <a:p>
            <a:pPr marL="625475" lvl="2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r>
              <a:rPr lang="fr-FR" sz="2000" i="1" u="sng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968375" lvl="2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2" algn="just"/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 si un club de poker ne propose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cotisation / droit d’entrée (absence de sacrifice financier) ou ne fait </a:t>
            </a:r>
            <a:r>
              <a:rPr lang="fr-FR" sz="2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rien</a:t>
            </a:r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gagner (absence d'espérance de gain), les associations de poker ne sont pas en règle vis-à-vis de la législation.</a:t>
            </a:r>
          </a:p>
          <a:p>
            <a:pPr marL="625475" lvl="2" algn="just"/>
            <a:endParaRPr lang="fr-FR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608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Microsoft Office PowerPoint</Application>
  <PresentationFormat>Grand écran</PresentationFormat>
  <Paragraphs>227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Wingdings</vt:lpstr>
      <vt:lpstr>Courier New</vt:lpstr>
      <vt:lpstr>Rubik</vt:lpstr>
      <vt:lpstr>Calibri</vt:lpstr>
      <vt:lpstr>Arial</vt:lpstr>
      <vt:lpstr>Thème Office</vt:lpstr>
      <vt:lpstr>Fédération Française de Poker Associatif</vt:lpstr>
      <vt:lpstr>Table des matières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Fédération Française de Poker Associatif</dc:title>
  <dc:creator>Ludovic Berret</dc:creator>
  <cp:lastModifiedBy>Ludovic Berret</cp:lastModifiedBy>
  <cp:revision>17</cp:revision>
  <dcterms:created xsi:type="dcterms:W3CDTF">2023-08-16T07:53:42Z</dcterms:created>
  <dcterms:modified xsi:type="dcterms:W3CDTF">2024-05-18T06:58:17Z</dcterms:modified>
</cp:coreProperties>
</file>